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6"/>
  </p:notesMasterIdLst>
  <p:sldIdLst>
    <p:sldId id="256" r:id="rId2"/>
    <p:sldId id="257" r:id="rId3"/>
    <p:sldId id="258" r:id="rId4"/>
    <p:sldId id="259" r:id="rId5"/>
  </p:sldIdLst>
  <p:sldSz cx="14630400" cy="8229600"/>
  <p:notesSz cx="8229600" cy="14630400"/>
  <p:embeddedFontLst>
    <p:embeddedFont>
      <p:font typeface="Sora Light" panose="020B0604020202020204" charset="0"/>
      <p:regular r:id="rId7"/>
    </p:embeddedFont>
    <p:embeddedFont>
      <p:font typeface="Sora Semi Bold" panose="020B0604020202020204" charset="0"/>
      <p:regular r:id="rId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89" d="100"/>
          <a:sy n="89" d="100"/>
        </p:scale>
        <p:origin x="71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2.fntdata"/><Relationship Id="rId3" Type="http://schemas.openxmlformats.org/officeDocument/2006/relationships/slide" Target="slides/slide2.xml"/><Relationship Id="rId7" Type="http://schemas.openxmlformats.org/officeDocument/2006/relationships/font" Target="fonts/font1.fntdata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28387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1121450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rgbClr val="1F1E1E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 PhonePe 2024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44709" y="2871788"/>
            <a:ext cx="7627382" cy="8667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Transaction Volumes, Success Rates &amp; Optimization Roadmap</a:t>
            </a:r>
            <a:endParaRPr lang="en-US" sz="2100" dirty="0"/>
          </a:p>
        </p:txBody>
      </p:sp>
      <p:sp>
        <p:nvSpPr>
          <p:cNvPr id="5" name="Shape 2"/>
          <p:cNvSpPr/>
          <p:nvPr/>
        </p:nvSpPr>
        <p:spPr>
          <a:xfrm>
            <a:off x="6244709" y="3982283"/>
            <a:ext cx="3705344" cy="1627942"/>
          </a:xfrm>
          <a:prstGeom prst="roundRect">
            <a:avLst>
              <a:gd name="adj" fmla="val 5590"/>
            </a:avLst>
          </a:prstGeom>
          <a:solidFill>
            <a:srgbClr val="F9D2D6"/>
          </a:solidFill>
          <a:ln w="7620">
            <a:solidFill>
              <a:srgbClr val="DFB8BC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6" name="Text 3"/>
          <p:cNvSpPr/>
          <p:nvPr/>
        </p:nvSpPr>
        <p:spPr>
          <a:xfrm>
            <a:off x="6468904" y="4206478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₹6.7B Processed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6468904" y="4692610"/>
            <a:ext cx="3256955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371K transactions in Q1</a:t>
            </a:r>
            <a:endParaRPr lang="en-US" sz="1700" dirty="0"/>
          </a:p>
        </p:txBody>
      </p:sp>
      <p:sp>
        <p:nvSpPr>
          <p:cNvPr id="8" name="Shape 5"/>
          <p:cNvSpPr/>
          <p:nvPr/>
        </p:nvSpPr>
        <p:spPr>
          <a:xfrm>
            <a:off x="10166628" y="3982283"/>
            <a:ext cx="3705463" cy="1627942"/>
          </a:xfrm>
          <a:prstGeom prst="roundRect">
            <a:avLst>
              <a:gd name="adj" fmla="val 5590"/>
            </a:avLst>
          </a:prstGeom>
          <a:solidFill>
            <a:srgbClr val="F9D2D6"/>
          </a:solidFill>
          <a:ln w="7620">
            <a:solidFill>
              <a:srgbClr val="DFB8BC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9" name="Text 6"/>
          <p:cNvSpPr/>
          <p:nvPr/>
        </p:nvSpPr>
        <p:spPr>
          <a:xfrm>
            <a:off x="10390823" y="4206478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96% Success Rate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10390823" y="4692610"/>
            <a:ext cx="3257074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Strong baseline, room to optimize</a:t>
            </a:r>
            <a:endParaRPr lang="en-US" sz="1700" dirty="0"/>
          </a:p>
        </p:txBody>
      </p:sp>
      <p:sp>
        <p:nvSpPr>
          <p:cNvPr id="11" name="Shape 8"/>
          <p:cNvSpPr/>
          <p:nvPr/>
        </p:nvSpPr>
        <p:spPr>
          <a:xfrm>
            <a:off x="6244709" y="5826800"/>
            <a:ext cx="7627382" cy="1281232"/>
          </a:xfrm>
          <a:prstGeom prst="roundRect">
            <a:avLst>
              <a:gd name="adj" fmla="val 7102"/>
            </a:avLst>
          </a:prstGeom>
          <a:solidFill>
            <a:srgbClr val="F9D2D6"/>
          </a:solidFill>
          <a:ln w="7620">
            <a:solidFill>
              <a:srgbClr val="DFB8BC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2" name="Text 9"/>
          <p:cNvSpPr/>
          <p:nvPr/>
        </p:nvSpPr>
        <p:spPr>
          <a:xfrm>
            <a:off x="6468904" y="6050994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Target: 99%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6468904" y="6537127"/>
            <a:ext cx="7178993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Focused fixes across services</a:t>
            </a:r>
            <a:endParaRPr lang="en-US" sz="17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48078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94611" y="3028117"/>
            <a:ext cx="7686437" cy="652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4100" dirty="0">
                <a:solidFill>
                  <a:srgbClr val="1F1E1E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Executive Summary: Q1 2024</a:t>
            </a:r>
            <a:endParaRPr lang="en-US" sz="4100" dirty="0"/>
          </a:p>
        </p:txBody>
      </p:sp>
      <p:sp>
        <p:nvSpPr>
          <p:cNvPr id="4" name="Text 1"/>
          <p:cNvSpPr/>
          <p:nvPr/>
        </p:nvSpPr>
        <p:spPr>
          <a:xfrm>
            <a:off x="694611" y="4077772"/>
            <a:ext cx="3124200" cy="654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150"/>
              </a:lnSpc>
              <a:buNone/>
            </a:pPr>
            <a:r>
              <a:rPr lang="en-US" sz="515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₹6.7B</a:t>
            </a:r>
            <a:endParaRPr lang="en-US" sz="5150" dirty="0"/>
          </a:p>
        </p:txBody>
      </p:sp>
      <p:sp>
        <p:nvSpPr>
          <p:cNvPr id="5" name="Text 2"/>
          <p:cNvSpPr/>
          <p:nvPr/>
        </p:nvSpPr>
        <p:spPr>
          <a:xfrm>
            <a:off x="950952" y="4980623"/>
            <a:ext cx="2611398" cy="3263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05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Total Processed</a:t>
            </a:r>
            <a:endParaRPr lang="en-US" sz="2050" dirty="0"/>
          </a:p>
        </p:txBody>
      </p:sp>
      <p:sp>
        <p:nvSpPr>
          <p:cNvPr id="6" name="Text 3"/>
          <p:cNvSpPr/>
          <p:nvPr/>
        </p:nvSpPr>
        <p:spPr>
          <a:xfrm>
            <a:off x="694611" y="5426035"/>
            <a:ext cx="3124200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15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+15% YoY growth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4066818" y="4077772"/>
            <a:ext cx="3124319" cy="654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150"/>
              </a:lnSpc>
              <a:buNone/>
            </a:pPr>
            <a:r>
              <a:rPr lang="en-US" sz="515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371K</a:t>
            </a:r>
            <a:endParaRPr lang="en-US" sz="5150" dirty="0"/>
          </a:p>
        </p:txBody>
      </p:sp>
      <p:sp>
        <p:nvSpPr>
          <p:cNvPr id="8" name="Text 5"/>
          <p:cNvSpPr/>
          <p:nvPr/>
        </p:nvSpPr>
        <p:spPr>
          <a:xfrm>
            <a:off x="4323278" y="4980623"/>
            <a:ext cx="2611398" cy="3263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05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Transactions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4066818" y="5426035"/>
            <a:ext cx="3124319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15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+12% YoY growth</a:t>
            </a:r>
            <a:endParaRPr lang="en-US" sz="1550" dirty="0"/>
          </a:p>
        </p:txBody>
      </p:sp>
      <p:sp>
        <p:nvSpPr>
          <p:cNvPr id="10" name="Text 7"/>
          <p:cNvSpPr/>
          <p:nvPr/>
        </p:nvSpPr>
        <p:spPr>
          <a:xfrm>
            <a:off x="7439144" y="4077772"/>
            <a:ext cx="3124319" cy="654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150"/>
              </a:lnSpc>
              <a:buNone/>
            </a:pPr>
            <a:r>
              <a:rPr lang="en-US" sz="515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356K</a:t>
            </a:r>
            <a:endParaRPr lang="en-US" sz="5150" dirty="0"/>
          </a:p>
        </p:txBody>
      </p:sp>
      <p:sp>
        <p:nvSpPr>
          <p:cNvPr id="11" name="Text 8"/>
          <p:cNvSpPr/>
          <p:nvPr/>
        </p:nvSpPr>
        <p:spPr>
          <a:xfrm>
            <a:off x="7695605" y="4980623"/>
            <a:ext cx="2611398" cy="3263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05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Successful</a:t>
            </a:r>
            <a:endParaRPr lang="en-US" sz="2050" dirty="0"/>
          </a:p>
        </p:txBody>
      </p:sp>
      <p:sp>
        <p:nvSpPr>
          <p:cNvPr id="12" name="Text 9"/>
          <p:cNvSpPr/>
          <p:nvPr/>
        </p:nvSpPr>
        <p:spPr>
          <a:xfrm>
            <a:off x="7439144" y="5426035"/>
            <a:ext cx="3124319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15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+18% YoY growth</a:t>
            </a:r>
            <a:endParaRPr lang="en-US" sz="1550" dirty="0"/>
          </a:p>
        </p:txBody>
      </p:sp>
      <p:sp>
        <p:nvSpPr>
          <p:cNvPr id="13" name="Text 10"/>
          <p:cNvSpPr/>
          <p:nvPr/>
        </p:nvSpPr>
        <p:spPr>
          <a:xfrm>
            <a:off x="10811470" y="4077772"/>
            <a:ext cx="3124319" cy="654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150"/>
              </a:lnSpc>
              <a:buNone/>
            </a:pPr>
            <a:r>
              <a:rPr lang="en-US" sz="515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15K</a:t>
            </a:r>
            <a:endParaRPr lang="en-US" sz="5150" dirty="0"/>
          </a:p>
        </p:txBody>
      </p:sp>
      <p:sp>
        <p:nvSpPr>
          <p:cNvPr id="14" name="Text 11"/>
          <p:cNvSpPr/>
          <p:nvPr/>
        </p:nvSpPr>
        <p:spPr>
          <a:xfrm>
            <a:off x="11067931" y="4980623"/>
            <a:ext cx="2611398" cy="3263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05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Failed</a:t>
            </a:r>
            <a:endParaRPr lang="en-US" sz="2050" dirty="0"/>
          </a:p>
        </p:txBody>
      </p:sp>
      <p:sp>
        <p:nvSpPr>
          <p:cNvPr id="15" name="Text 12"/>
          <p:cNvSpPr/>
          <p:nvPr/>
        </p:nvSpPr>
        <p:spPr>
          <a:xfrm>
            <a:off x="10811470" y="5426035"/>
            <a:ext cx="3124319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15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-5% YoY decline</a:t>
            </a:r>
            <a:endParaRPr lang="en-US" sz="1550" dirty="0"/>
          </a:p>
        </p:txBody>
      </p:sp>
      <p:sp>
        <p:nvSpPr>
          <p:cNvPr id="16" name="Text 13"/>
          <p:cNvSpPr/>
          <p:nvPr/>
        </p:nvSpPr>
        <p:spPr>
          <a:xfrm>
            <a:off x="694611" y="6165175"/>
            <a:ext cx="2611398" cy="3263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1F1E1E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Top Service</a:t>
            </a:r>
            <a:endParaRPr lang="en-US" sz="2050" dirty="0"/>
          </a:p>
        </p:txBody>
      </p:sp>
      <p:sp>
        <p:nvSpPr>
          <p:cNvPr id="17" name="Text 14"/>
          <p:cNvSpPr/>
          <p:nvPr/>
        </p:nvSpPr>
        <p:spPr>
          <a:xfrm>
            <a:off x="694611" y="6689884"/>
            <a:ext cx="637853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Loans/Credit:</a:t>
            </a:r>
            <a:r>
              <a:rPr lang="en-US" sz="15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₹2.4B (+20%)</a:t>
            </a:r>
            <a:endParaRPr lang="en-US" sz="1550" dirty="0"/>
          </a:p>
        </p:txBody>
      </p:sp>
      <p:sp>
        <p:nvSpPr>
          <p:cNvPr id="18" name="Text 15"/>
          <p:cNvSpPr/>
          <p:nvPr/>
        </p:nvSpPr>
        <p:spPr>
          <a:xfrm>
            <a:off x="694611" y="7186017"/>
            <a:ext cx="637853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Insurance:</a:t>
            </a:r>
            <a:r>
              <a:rPr lang="en-US" sz="15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₹513M (+10% MoM)</a:t>
            </a:r>
            <a:endParaRPr lang="en-US" sz="1550" dirty="0"/>
          </a:p>
        </p:txBody>
      </p:sp>
      <p:sp>
        <p:nvSpPr>
          <p:cNvPr id="19" name="Text 16"/>
          <p:cNvSpPr/>
          <p:nvPr/>
        </p:nvSpPr>
        <p:spPr>
          <a:xfrm>
            <a:off x="7564874" y="6165175"/>
            <a:ext cx="2611398" cy="3263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1F1E1E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Reliability Leaders</a:t>
            </a:r>
            <a:endParaRPr lang="en-US" sz="2050" dirty="0"/>
          </a:p>
        </p:txBody>
      </p:sp>
      <p:sp>
        <p:nvSpPr>
          <p:cNvPr id="20" name="Text 17"/>
          <p:cNvSpPr/>
          <p:nvPr/>
        </p:nvSpPr>
        <p:spPr>
          <a:xfrm>
            <a:off x="7564874" y="6689884"/>
            <a:ext cx="637853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Recharges/Bills:</a:t>
            </a:r>
            <a:r>
              <a:rPr lang="en-US" sz="15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99% success</a:t>
            </a:r>
            <a:endParaRPr lang="en-US" sz="1550" dirty="0"/>
          </a:p>
        </p:txBody>
      </p:sp>
      <p:sp>
        <p:nvSpPr>
          <p:cNvPr id="21" name="Text 18"/>
          <p:cNvSpPr/>
          <p:nvPr/>
        </p:nvSpPr>
        <p:spPr>
          <a:xfrm>
            <a:off x="7564874" y="7186017"/>
            <a:ext cx="637853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General Services:</a:t>
            </a:r>
            <a:r>
              <a:rPr lang="en-US" sz="15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96% success</a:t>
            </a:r>
            <a:endParaRPr lang="en-US" sz="15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11254" y="423386"/>
            <a:ext cx="6081712" cy="4805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50"/>
              </a:lnSpc>
              <a:buNone/>
            </a:pPr>
            <a:r>
              <a:rPr lang="en-US" sz="3000" dirty="0">
                <a:solidFill>
                  <a:srgbClr val="1F1E1E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Service Breakdown: Five Pillars</a:t>
            </a:r>
            <a:endParaRPr lang="en-US" sz="3000" dirty="0"/>
          </a:p>
        </p:txBody>
      </p:sp>
      <p:sp>
        <p:nvSpPr>
          <p:cNvPr id="3" name="Shape 1"/>
          <p:cNvSpPr/>
          <p:nvPr/>
        </p:nvSpPr>
        <p:spPr>
          <a:xfrm>
            <a:off x="511254" y="1195983"/>
            <a:ext cx="13607891" cy="1205270"/>
          </a:xfrm>
          <a:prstGeom prst="roundRect">
            <a:avLst>
              <a:gd name="adj" fmla="val 5090"/>
            </a:avLst>
          </a:prstGeom>
          <a:solidFill>
            <a:srgbClr val="FFFFFF"/>
          </a:solidFill>
          <a:ln w="15240">
            <a:solidFill>
              <a:srgbClr val="DFB8BC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" name="Shape 2"/>
          <p:cNvSpPr/>
          <p:nvPr/>
        </p:nvSpPr>
        <p:spPr>
          <a:xfrm>
            <a:off x="526494" y="1211223"/>
            <a:ext cx="584240" cy="1174790"/>
          </a:xfrm>
          <a:prstGeom prst="roundRect">
            <a:avLst>
              <a:gd name="adj" fmla="val 7371"/>
            </a:avLst>
          </a:prstGeom>
          <a:solidFill>
            <a:srgbClr val="F9D2D6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Text 3"/>
          <p:cNvSpPr/>
          <p:nvPr/>
        </p:nvSpPr>
        <p:spPr>
          <a:xfrm>
            <a:off x="705207" y="1661636"/>
            <a:ext cx="219075" cy="273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1</a:t>
            </a:r>
            <a:endParaRPr lang="en-US" sz="1700" dirty="0"/>
          </a:p>
        </p:txBody>
      </p:sp>
      <p:sp>
        <p:nvSpPr>
          <p:cNvPr id="6" name="Text 4"/>
          <p:cNvSpPr/>
          <p:nvPr/>
        </p:nvSpPr>
        <p:spPr>
          <a:xfrm>
            <a:off x="1256705" y="1357193"/>
            <a:ext cx="1922026" cy="2401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General Services</a:t>
            </a:r>
            <a:endParaRPr lang="en-US" sz="1500" dirty="0"/>
          </a:p>
        </p:txBody>
      </p:sp>
      <p:sp>
        <p:nvSpPr>
          <p:cNvPr id="7" name="Text 5"/>
          <p:cNvSpPr/>
          <p:nvPr/>
        </p:nvSpPr>
        <p:spPr>
          <a:xfrm>
            <a:off x="1256705" y="1684973"/>
            <a:ext cx="12701230" cy="2337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₹3.3B | 300K txns | 96% success</a:t>
            </a:r>
            <a:endParaRPr lang="en-US" sz="1150" dirty="0"/>
          </a:p>
        </p:txBody>
      </p:sp>
      <p:sp>
        <p:nvSpPr>
          <p:cNvPr id="8" name="Text 6"/>
          <p:cNvSpPr/>
          <p:nvPr/>
        </p:nvSpPr>
        <p:spPr>
          <a:xfrm>
            <a:off x="1256705" y="2006322"/>
            <a:ext cx="12701230" cy="2337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50" b="1" dirty="0">
                <a:solidFill>
                  <a:srgbClr val="DA1B2E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Issue:</a:t>
            </a:r>
            <a:r>
              <a:rPr lang="en-US" sz="11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Server errors (67%)</a:t>
            </a:r>
            <a:endParaRPr lang="en-US" sz="1150" dirty="0"/>
          </a:p>
        </p:txBody>
      </p:sp>
      <p:sp>
        <p:nvSpPr>
          <p:cNvPr id="9" name="Shape 7"/>
          <p:cNvSpPr/>
          <p:nvPr/>
        </p:nvSpPr>
        <p:spPr>
          <a:xfrm>
            <a:off x="511254" y="2547223"/>
            <a:ext cx="13607891" cy="1205270"/>
          </a:xfrm>
          <a:prstGeom prst="roundRect">
            <a:avLst>
              <a:gd name="adj" fmla="val 5090"/>
            </a:avLst>
          </a:prstGeom>
          <a:solidFill>
            <a:srgbClr val="FFFFFF"/>
          </a:solidFill>
          <a:ln w="15240">
            <a:solidFill>
              <a:srgbClr val="DFB8BC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0" name="Shape 8"/>
          <p:cNvSpPr/>
          <p:nvPr/>
        </p:nvSpPr>
        <p:spPr>
          <a:xfrm>
            <a:off x="526494" y="2562463"/>
            <a:ext cx="584240" cy="1174790"/>
          </a:xfrm>
          <a:prstGeom prst="roundRect">
            <a:avLst>
              <a:gd name="adj" fmla="val 7371"/>
            </a:avLst>
          </a:prstGeom>
          <a:solidFill>
            <a:srgbClr val="F9D2D6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1" name="Text 9"/>
          <p:cNvSpPr/>
          <p:nvPr/>
        </p:nvSpPr>
        <p:spPr>
          <a:xfrm>
            <a:off x="705207" y="3012877"/>
            <a:ext cx="219075" cy="273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2</a:t>
            </a:r>
            <a:endParaRPr lang="en-US" sz="1700" dirty="0"/>
          </a:p>
        </p:txBody>
      </p:sp>
      <p:sp>
        <p:nvSpPr>
          <p:cNvPr id="12" name="Text 10"/>
          <p:cNvSpPr/>
          <p:nvPr/>
        </p:nvSpPr>
        <p:spPr>
          <a:xfrm>
            <a:off x="1256705" y="2708434"/>
            <a:ext cx="1922026" cy="2401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Insurance</a:t>
            </a:r>
            <a:endParaRPr lang="en-US" sz="1500" dirty="0"/>
          </a:p>
        </p:txBody>
      </p:sp>
      <p:sp>
        <p:nvSpPr>
          <p:cNvPr id="13" name="Text 11"/>
          <p:cNvSpPr/>
          <p:nvPr/>
        </p:nvSpPr>
        <p:spPr>
          <a:xfrm>
            <a:off x="1256705" y="3036213"/>
            <a:ext cx="12701230" cy="2337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₹513M | Car/Bike/Life/Health</a:t>
            </a:r>
            <a:endParaRPr lang="en-US" sz="1150" dirty="0"/>
          </a:p>
        </p:txBody>
      </p:sp>
      <p:sp>
        <p:nvSpPr>
          <p:cNvPr id="14" name="Text 12"/>
          <p:cNvSpPr/>
          <p:nvPr/>
        </p:nvSpPr>
        <p:spPr>
          <a:xfrm>
            <a:off x="1256705" y="3357563"/>
            <a:ext cx="12701230" cy="2337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50" b="1" dirty="0">
                <a:solidFill>
                  <a:srgbClr val="DA1B2E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Issue:</a:t>
            </a:r>
            <a:r>
              <a:rPr lang="en-US" sz="11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48% success, Wrong PIN (77%)</a:t>
            </a:r>
            <a:endParaRPr lang="en-US" sz="1150" dirty="0"/>
          </a:p>
        </p:txBody>
      </p:sp>
      <p:sp>
        <p:nvSpPr>
          <p:cNvPr id="15" name="Shape 13"/>
          <p:cNvSpPr/>
          <p:nvPr/>
        </p:nvSpPr>
        <p:spPr>
          <a:xfrm>
            <a:off x="511254" y="3898463"/>
            <a:ext cx="13607891" cy="1205270"/>
          </a:xfrm>
          <a:prstGeom prst="roundRect">
            <a:avLst>
              <a:gd name="adj" fmla="val 5090"/>
            </a:avLst>
          </a:prstGeom>
          <a:solidFill>
            <a:srgbClr val="FFFFFF"/>
          </a:solidFill>
          <a:ln w="15240">
            <a:solidFill>
              <a:srgbClr val="DFB8BC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6" name="Shape 14"/>
          <p:cNvSpPr/>
          <p:nvPr/>
        </p:nvSpPr>
        <p:spPr>
          <a:xfrm>
            <a:off x="526494" y="3913703"/>
            <a:ext cx="584240" cy="1174790"/>
          </a:xfrm>
          <a:prstGeom prst="roundRect">
            <a:avLst>
              <a:gd name="adj" fmla="val 7371"/>
            </a:avLst>
          </a:prstGeom>
          <a:solidFill>
            <a:srgbClr val="F9D2D6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7" name="Text 15"/>
          <p:cNvSpPr/>
          <p:nvPr/>
        </p:nvSpPr>
        <p:spPr>
          <a:xfrm>
            <a:off x="705207" y="4364117"/>
            <a:ext cx="219075" cy="273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3</a:t>
            </a:r>
            <a:endParaRPr lang="en-US" sz="1700" dirty="0"/>
          </a:p>
        </p:txBody>
      </p:sp>
      <p:sp>
        <p:nvSpPr>
          <p:cNvPr id="18" name="Text 16"/>
          <p:cNvSpPr/>
          <p:nvPr/>
        </p:nvSpPr>
        <p:spPr>
          <a:xfrm>
            <a:off x="1256705" y="4059674"/>
            <a:ext cx="1922026" cy="2401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Loans &amp; Credit</a:t>
            </a:r>
            <a:endParaRPr lang="en-US" sz="1500" dirty="0"/>
          </a:p>
        </p:txBody>
      </p:sp>
      <p:sp>
        <p:nvSpPr>
          <p:cNvPr id="19" name="Text 17"/>
          <p:cNvSpPr/>
          <p:nvPr/>
        </p:nvSpPr>
        <p:spPr>
          <a:xfrm>
            <a:off x="1256705" y="4387453"/>
            <a:ext cx="12701230" cy="2337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₹2.4B | Auto/Gold/Mutual Funds</a:t>
            </a:r>
            <a:endParaRPr lang="en-US" sz="1150" dirty="0"/>
          </a:p>
        </p:txBody>
      </p:sp>
      <p:sp>
        <p:nvSpPr>
          <p:cNvPr id="20" name="Text 18"/>
          <p:cNvSpPr/>
          <p:nvPr/>
        </p:nvSpPr>
        <p:spPr>
          <a:xfrm>
            <a:off x="1256705" y="4708803"/>
            <a:ext cx="12701230" cy="2337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50" b="1" dirty="0">
                <a:solidFill>
                  <a:srgbClr val="DA1B2E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Critical:</a:t>
            </a:r>
            <a:r>
              <a:rPr lang="en-US" sz="11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2.84% success, 97% fail</a:t>
            </a:r>
            <a:endParaRPr lang="en-US" sz="1150" dirty="0"/>
          </a:p>
        </p:txBody>
      </p:sp>
      <p:sp>
        <p:nvSpPr>
          <p:cNvPr id="21" name="Shape 19"/>
          <p:cNvSpPr/>
          <p:nvPr/>
        </p:nvSpPr>
        <p:spPr>
          <a:xfrm>
            <a:off x="511254" y="5249704"/>
            <a:ext cx="13607891" cy="1205270"/>
          </a:xfrm>
          <a:prstGeom prst="roundRect">
            <a:avLst>
              <a:gd name="adj" fmla="val 5090"/>
            </a:avLst>
          </a:prstGeom>
          <a:solidFill>
            <a:srgbClr val="FFFFFF"/>
          </a:solidFill>
          <a:ln w="15240">
            <a:solidFill>
              <a:srgbClr val="DFB8BC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22" name="Shape 20"/>
          <p:cNvSpPr/>
          <p:nvPr/>
        </p:nvSpPr>
        <p:spPr>
          <a:xfrm>
            <a:off x="526494" y="5264944"/>
            <a:ext cx="584240" cy="1174790"/>
          </a:xfrm>
          <a:prstGeom prst="roundRect">
            <a:avLst>
              <a:gd name="adj" fmla="val 7371"/>
            </a:avLst>
          </a:prstGeom>
          <a:solidFill>
            <a:srgbClr val="F9D2D6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3" name="Text 21"/>
          <p:cNvSpPr/>
          <p:nvPr/>
        </p:nvSpPr>
        <p:spPr>
          <a:xfrm>
            <a:off x="705207" y="5715357"/>
            <a:ext cx="219075" cy="273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4</a:t>
            </a:r>
            <a:endParaRPr lang="en-US" sz="1700" dirty="0"/>
          </a:p>
        </p:txBody>
      </p:sp>
      <p:sp>
        <p:nvSpPr>
          <p:cNvPr id="24" name="Text 22"/>
          <p:cNvSpPr/>
          <p:nvPr/>
        </p:nvSpPr>
        <p:spPr>
          <a:xfrm>
            <a:off x="1256705" y="5410914"/>
            <a:ext cx="1922026" cy="2401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Money Transfer</a:t>
            </a:r>
            <a:endParaRPr lang="en-US" sz="1500" dirty="0"/>
          </a:p>
        </p:txBody>
      </p:sp>
      <p:sp>
        <p:nvSpPr>
          <p:cNvPr id="25" name="Text 23"/>
          <p:cNvSpPr/>
          <p:nvPr/>
        </p:nvSpPr>
        <p:spPr>
          <a:xfrm>
            <a:off x="1256705" y="5738693"/>
            <a:ext cx="12701230" cy="2337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₹378M | 20.4K txns | 70% success</a:t>
            </a:r>
            <a:endParaRPr lang="en-US" sz="1150" dirty="0"/>
          </a:p>
        </p:txBody>
      </p:sp>
      <p:sp>
        <p:nvSpPr>
          <p:cNvPr id="26" name="Text 24"/>
          <p:cNvSpPr/>
          <p:nvPr/>
        </p:nvSpPr>
        <p:spPr>
          <a:xfrm>
            <a:off x="1256705" y="6060043"/>
            <a:ext cx="12701230" cy="2337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50" b="1" dirty="0">
                <a:solidFill>
                  <a:srgbClr val="DA1B2E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Issue:</a:t>
            </a:r>
            <a:r>
              <a:rPr lang="en-US" sz="11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Insufficient funds (45%)</a:t>
            </a:r>
            <a:endParaRPr lang="en-US" sz="1150" dirty="0"/>
          </a:p>
        </p:txBody>
      </p:sp>
      <p:sp>
        <p:nvSpPr>
          <p:cNvPr id="27" name="Shape 25"/>
          <p:cNvSpPr/>
          <p:nvPr/>
        </p:nvSpPr>
        <p:spPr>
          <a:xfrm>
            <a:off x="511254" y="6600944"/>
            <a:ext cx="13607891" cy="1205270"/>
          </a:xfrm>
          <a:prstGeom prst="roundRect">
            <a:avLst>
              <a:gd name="adj" fmla="val 5090"/>
            </a:avLst>
          </a:prstGeom>
          <a:solidFill>
            <a:srgbClr val="FFFFFF"/>
          </a:solidFill>
          <a:ln w="15240">
            <a:solidFill>
              <a:srgbClr val="DFB8BC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28" name="Shape 26"/>
          <p:cNvSpPr/>
          <p:nvPr/>
        </p:nvSpPr>
        <p:spPr>
          <a:xfrm>
            <a:off x="526494" y="6616184"/>
            <a:ext cx="584240" cy="1174790"/>
          </a:xfrm>
          <a:prstGeom prst="roundRect">
            <a:avLst>
              <a:gd name="adj" fmla="val 7371"/>
            </a:avLst>
          </a:prstGeom>
          <a:solidFill>
            <a:srgbClr val="F9D2D6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9" name="Text 27"/>
          <p:cNvSpPr/>
          <p:nvPr/>
        </p:nvSpPr>
        <p:spPr>
          <a:xfrm>
            <a:off x="705207" y="7066598"/>
            <a:ext cx="219075" cy="273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5</a:t>
            </a:r>
            <a:endParaRPr lang="en-US" sz="1700" dirty="0"/>
          </a:p>
        </p:txBody>
      </p:sp>
      <p:sp>
        <p:nvSpPr>
          <p:cNvPr id="30" name="Text 28"/>
          <p:cNvSpPr/>
          <p:nvPr/>
        </p:nvSpPr>
        <p:spPr>
          <a:xfrm>
            <a:off x="1256705" y="6762155"/>
            <a:ext cx="1922026" cy="2401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Recharges &amp; Bills</a:t>
            </a:r>
            <a:endParaRPr lang="en-US" sz="1500" dirty="0"/>
          </a:p>
        </p:txBody>
      </p:sp>
      <p:sp>
        <p:nvSpPr>
          <p:cNvPr id="31" name="Text 29"/>
          <p:cNvSpPr/>
          <p:nvPr/>
        </p:nvSpPr>
        <p:spPr>
          <a:xfrm>
            <a:off x="1256705" y="7089934"/>
            <a:ext cx="12701230" cy="2337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₹51M | 51K txns | 99% success</a:t>
            </a:r>
            <a:endParaRPr lang="en-US" sz="1150" dirty="0"/>
          </a:p>
        </p:txBody>
      </p:sp>
      <p:sp>
        <p:nvSpPr>
          <p:cNvPr id="32" name="Text 30"/>
          <p:cNvSpPr/>
          <p:nvPr/>
        </p:nvSpPr>
        <p:spPr>
          <a:xfrm>
            <a:off x="1256705" y="7411283"/>
            <a:ext cx="12701230" cy="2337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Electricity, DTH, Mobile, Cable</a:t>
            </a:r>
            <a:endParaRPr lang="en-US" sz="11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27434" y="335875"/>
            <a:ext cx="4503777" cy="4018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500" dirty="0">
                <a:solidFill>
                  <a:srgbClr val="1F1E1E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Trends &amp; Growth Trajectory</a:t>
            </a:r>
            <a:endParaRPr lang="en-US" sz="25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434" y="981908"/>
            <a:ext cx="13775531" cy="7347823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3956447" y="8329732"/>
            <a:ext cx="122039" cy="122039"/>
          </a:xfrm>
          <a:prstGeom prst="roundRect">
            <a:avLst>
              <a:gd name="adj" fmla="val 14985"/>
            </a:avLst>
          </a:prstGeom>
          <a:solidFill>
            <a:srgbClr val="44080E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Text 2"/>
          <p:cNvSpPr/>
          <p:nvPr/>
        </p:nvSpPr>
        <p:spPr>
          <a:xfrm>
            <a:off x="4139446" y="8329732"/>
            <a:ext cx="778193" cy="122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950"/>
              </a:lnSpc>
              <a:buNone/>
            </a:pPr>
            <a:r>
              <a:rPr lang="en-US" sz="9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General (₹M)</a:t>
            </a:r>
            <a:endParaRPr lang="en-US" sz="950" dirty="0"/>
          </a:p>
        </p:txBody>
      </p:sp>
      <p:sp>
        <p:nvSpPr>
          <p:cNvPr id="6" name="Shape 3"/>
          <p:cNvSpPr/>
          <p:nvPr/>
        </p:nvSpPr>
        <p:spPr>
          <a:xfrm>
            <a:off x="6894909" y="8329732"/>
            <a:ext cx="122039" cy="122039"/>
          </a:xfrm>
          <a:prstGeom prst="roundRect">
            <a:avLst>
              <a:gd name="adj" fmla="val 14985"/>
            </a:avLst>
          </a:prstGeom>
          <a:solidFill>
            <a:srgbClr val="90121E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7" name="Text 4"/>
          <p:cNvSpPr/>
          <p:nvPr/>
        </p:nvSpPr>
        <p:spPr>
          <a:xfrm>
            <a:off x="7077908" y="8329732"/>
            <a:ext cx="657344" cy="122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950"/>
              </a:lnSpc>
              <a:buNone/>
            </a:pPr>
            <a:r>
              <a:rPr lang="en-US" sz="9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Loans (₹M)</a:t>
            </a:r>
            <a:endParaRPr lang="en-US" sz="950" dirty="0"/>
          </a:p>
        </p:txBody>
      </p:sp>
      <p:sp>
        <p:nvSpPr>
          <p:cNvPr id="8" name="Shape 5"/>
          <p:cNvSpPr/>
          <p:nvPr/>
        </p:nvSpPr>
        <p:spPr>
          <a:xfrm>
            <a:off x="9712643" y="8329732"/>
            <a:ext cx="122039" cy="122039"/>
          </a:xfrm>
          <a:prstGeom prst="roundRect">
            <a:avLst>
              <a:gd name="adj" fmla="val 14985"/>
            </a:avLst>
          </a:prstGeom>
          <a:solidFill>
            <a:srgbClr val="DB1B2E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9" name="Text 6"/>
          <p:cNvSpPr/>
          <p:nvPr/>
        </p:nvSpPr>
        <p:spPr>
          <a:xfrm>
            <a:off x="9895642" y="8329732"/>
            <a:ext cx="897969" cy="122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950"/>
              </a:lnSpc>
              <a:buNone/>
            </a:pPr>
            <a:r>
              <a:rPr lang="en-US" sz="9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Insurance (₹M)</a:t>
            </a:r>
            <a:endParaRPr lang="en-US" sz="950" dirty="0"/>
          </a:p>
        </p:txBody>
      </p:sp>
      <p:sp>
        <p:nvSpPr>
          <p:cNvPr id="10" name="Shape 7"/>
          <p:cNvSpPr/>
          <p:nvPr/>
        </p:nvSpPr>
        <p:spPr>
          <a:xfrm>
            <a:off x="427434" y="8833604"/>
            <a:ext cx="274796" cy="274796"/>
          </a:xfrm>
          <a:prstGeom prst="roundRect">
            <a:avLst>
              <a:gd name="adj" fmla="val 18670"/>
            </a:avLst>
          </a:prstGeom>
          <a:solidFill>
            <a:srgbClr val="F9D2D6"/>
          </a:solidFill>
          <a:ln w="7620">
            <a:solidFill>
              <a:srgbClr val="DFB8BC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1" name="Text 8"/>
          <p:cNvSpPr/>
          <p:nvPr/>
        </p:nvSpPr>
        <p:spPr>
          <a:xfrm>
            <a:off x="468451" y="8850511"/>
            <a:ext cx="192762" cy="2409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5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1</a:t>
            </a:r>
            <a:endParaRPr lang="en-US" sz="1500" dirty="0"/>
          </a:p>
        </p:txBody>
      </p:sp>
      <p:sp>
        <p:nvSpPr>
          <p:cNvPr id="12" name="Text 9"/>
          <p:cNvSpPr/>
          <p:nvPr/>
        </p:nvSpPr>
        <p:spPr>
          <a:xfrm>
            <a:off x="824270" y="8875514"/>
            <a:ext cx="1607225" cy="2008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5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Q1 Momentum</a:t>
            </a:r>
            <a:endParaRPr lang="en-US" sz="1250" dirty="0"/>
          </a:p>
        </p:txBody>
      </p:sp>
      <p:sp>
        <p:nvSpPr>
          <p:cNvPr id="13" name="Text 10"/>
          <p:cNvSpPr/>
          <p:nvPr/>
        </p:nvSpPr>
        <p:spPr>
          <a:xfrm>
            <a:off x="824270" y="9149596"/>
            <a:ext cx="6414611" cy="1953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10-15% MoM growth signals habit-forming behavior</a:t>
            </a:r>
            <a:endParaRPr lang="en-US" sz="950" dirty="0"/>
          </a:p>
        </p:txBody>
      </p:sp>
      <p:sp>
        <p:nvSpPr>
          <p:cNvPr id="14" name="Shape 11"/>
          <p:cNvSpPr/>
          <p:nvPr/>
        </p:nvSpPr>
        <p:spPr>
          <a:xfrm>
            <a:off x="7391519" y="8833604"/>
            <a:ext cx="274796" cy="274796"/>
          </a:xfrm>
          <a:prstGeom prst="roundRect">
            <a:avLst>
              <a:gd name="adj" fmla="val 18670"/>
            </a:avLst>
          </a:prstGeom>
          <a:solidFill>
            <a:srgbClr val="F9D2D6"/>
          </a:solidFill>
          <a:ln w="7620">
            <a:solidFill>
              <a:srgbClr val="DFB8BC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5" name="Text 12"/>
          <p:cNvSpPr/>
          <p:nvPr/>
        </p:nvSpPr>
        <p:spPr>
          <a:xfrm>
            <a:off x="7432536" y="8850511"/>
            <a:ext cx="192762" cy="2409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5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2</a:t>
            </a:r>
            <a:endParaRPr lang="en-US" sz="1500" dirty="0"/>
          </a:p>
        </p:txBody>
      </p:sp>
      <p:sp>
        <p:nvSpPr>
          <p:cNvPr id="16" name="Text 13"/>
          <p:cNvSpPr/>
          <p:nvPr/>
        </p:nvSpPr>
        <p:spPr>
          <a:xfrm>
            <a:off x="7788354" y="8875514"/>
            <a:ext cx="1607225" cy="2008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5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Seasonal Peaks</a:t>
            </a:r>
            <a:endParaRPr lang="en-US" sz="1250" dirty="0"/>
          </a:p>
        </p:txBody>
      </p:sp>
      <p:sp>
        <p:nvSpPr>
          <p:cNvPr id="17" name="Text 14"/>
          <p:cNvSpPr/>
          <p:nvPr/>
        </p:nvSpPr>
        <p:spPr>
          <a:xfrm>
            <a:off x="7788354" y="9149596"/>
            <a:ext cx="6414611" cy="1953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Mid-year surge (Jul-Oct) for insurance &amp; loans</a:t>
            </a:r>
            <a:endParaRPr lang="en-US" sz="950" dirty="0"/>
          </a:p>
        </p:txBody>
      </p:sp>
      <p:sp>
        <p:nvSpPr>
          <p:cNvPr id="18" name="Shape 15"/>
          <p:cNvSpPr/>
          <p:nvPr/>
        </p:nvSpPr>
        <p:spPr>
          <a:xfrm>
            <a:off x="427434" y="9589175"/>
            <a:ext cx="274796" cy="274796"/>
          </a:xfrm>
          <a:prstGeom prst="roundRect">
            <a:avLst>
              <a:gd name="adj" fmla="val 18670"/>
            </a:avLst>
          </a:prstGeom>
          <a:solidFill>
            <a:srgbClr val="F9D2D6"/>
          </a:solidFill>
          <a:ln w="7620">
            <a:solidFill>
              <a:srgbClr val="DFB8BC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9" name="Text 16"/>
          <p:cNvSpPr/>
          <p:nvPr/>
        </p:nvSpPr>
        <p:spPr>
          <a:xfrm>
            <a:off x="468451" y="9606082"/>
            <a:ext cx="192762" cy="2409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5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3</a:t>
            </a:r>
            <a:endParaRPr lang="en-US" sz="1500" dirty="0"/>
          </a:p>
        </p:txBody>
      </p:sp>
      <p:sp>
        <p:nvSpPr>
          <p:cNvPr id="20" name="Text 17"/>
          <p:cNvSpPr/>
          <p:nvPr/>
        </p:nvSpPr>
        <p:spPr>
          <a:xfrm>
            <a:off x="824270" y="9631085"/>
            <a:ext cx="1607225" cy="2008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5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Q4 Projection</a:t>
            </a:r>
            <a:endParaRPr lang="en-US" sz="1250" dirty="0"/>
          </a:p>
        </p:txBody>
      </p:sp>
      <p:sp>
        <p:nvSpPr>
          <p:cNvPr id="21" name="Text 18"/>
          <p:cNvSpPr/>
          <p:nvPr/>
        </p:nvSpPr>
        <p:spPr>
          <a:xfrm>
            <a:off x="824270" y="9905167"/>
            <a:ext cx="6414611" cy="1953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25% holiday spike expected; ₹28B full-year target</a:t>
            </a:r>
            <a:endParaRPr lang="en-US" sz="950" dirty="0"/>
          </a:p>
        </p:txBody>
      </p:sp>
      <p:sp>
        <p:nvSpPr>
          <p:cNvPr id="22" name="Shape 19"/>
          <p:cNvSpPr/>
          <p:nvPr/>
        </p:nvSpPr>
        <p:spPr>
          <a:xfrm>
            <a:off x="7391519" y="9589175"/>
            <a:ext cx="274796" cy="274796"/>
          </a:xfrm>
          <a:prstGeom prst="roundRect">
            <a:avLst>
              <a:gd name="adj" fmla="val 18670"/>
            </a:avLst>
          </a:prstGeom>
          <a:solidFill>
            <a:srgbClr val="F9D2D6"/>
          </a:solidFill>
          <a:ln w="7620">
            <a:solidFill>
              <a:srgbClr val="DFB8BC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23" name="Text 20"/>
          <p:cNvSpPr/>
          <p:nvPr/>
        </p:nvSpPr>
        <p:spPr>
          <a:xfrm>
            <a:off x="7432536" y="9606082"/>
            <a:ext cx="192762" cy="2409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5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4</a:t>
            </a:r>
            <a:endParaRPr lang="en-US" sz="1500" dirty="0"/>
          </a:p>
        </p:txBody>
      </p:sp>
      <p:sp>
        <p:nvSpPr>
          <p:cNvPr id="24" name="Text 21"/>
          <p:cNvSpPr/>
          <p:nvPr/>
        </p:nvSpPr>
        <p:spPr>
          <a:xfrm>
            <a:off x="7788354" y="9631085"/>
            <a:ext cx="1607225" cy="2008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5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Priority Fix</a:t>
            </a:r>
            <a:endParaRPr lang="en-US" sz="1250" dirty="0"/>
          </a:p>
        </p:txBody>
      </p:sp>
      <p:sp>
        <p:nvSpPr>
          <p:cNvPr id="25" name="Text 22"/>
          <p:cNvSpPr/>
          <p:nvPr/>
        </p:nvSpPr>
        <p:spPr>
          <a:xfrm>
            <a:off x="7788354" y="9905167"/>
            <a:ext cx="6414611" cy="1953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Credit loans: 36% volume, 97% failure rate—urgent overhaul needed</a:t>
            </a:r>
            <a:endParaRPr lang="en-US" sz="9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290</Words>
  <Application>Microsoft Office PowerPoint</Application>
  <PresentationFormat>Custom</PresentationFormat>
  <Paragraphs>68</Paragraphs>
  <Slides>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Sora Semi Bold</vt:lpstr>
      <vt:lpstr>Arial</vt:lpstr>
      <vt:lpstr>Sora Light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MOHSIN AKTAR</dc:creator>
  <cp:lastModifiedBy>Jwel Aktar</cp:lastModifiedBy>
  <cp:revision>2</cp:revision>
  <dcterms:created xsi:type="dcterms:W3CDTF">2025-11-08T14:07:11Z</dcterms:created>
  <dcterms:modified xsi:type="dcterms:W3CDTF">2025-11-08T14:10:37Z</dcterms:modified>
</cp:coreProperties>
</file>